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8"/>
  </p:handoutMasterIdLst>
  <p:sldIdLst>
    <p:sldId id="256" r:id="rId3"/>
    <p:sldId id="369" r:id="rId5"/>
    <p:sldId id="258" r:id="rId6"/>
    <p:sldId id="296" r:id="rId7"/>
    <p:sldId id="266" r:id="rId8"/>
    <p:sldId id="326" r:id="rId9"/>
    <p:sldId id="299" r:id="rId10"/>
    <p:sldId id="303" r:id="rId11"/>
    <p:sldId id="328" r:id="rId12"/>
    <p:sldId id="327" r:id="rId13"/>
    <p:sldId id="304" r:id="rId14"/>
    <p:sldId id="353" r:id="rId15"/>
    <p:sldId id="352" r:id="rId16"/>
    <p:sldId id="354" r:id="rId17"/>
    <p:sldId id="355" r:id="rId18"/>
    <p:sldId id="270" r:id="rId19"/>
    <p:sldId id="356" r:id="rId20"/>
    <p:sldId id="357" r:id="rId21"/>
    <p:sldId id="359" r:id="rId22"/>
    <p:sldId id="358" r:id="rId23"/>
    <p:sldId id="364" r:id="rId24"/>
    <p:sldId id="305" r:id="rId25"/>
    <p:sldId id="311" r:id="rId26"/>
    <p:sldId id="333" r:id="rId27"/>
    <p:sldId id="332" r:id="rId28"/>
    <p:sldId id="334" r:id="rId29"/>
    <p:sldId id="342" r:id="rId30"/>
    <p:sldId id="343" r:id="rId31"/>
    <p:sldId id="344" r:id="rId32"/>
    <p:sldId id="340" r:id="rId33"/>
    <p:sldId id="335" r:id="rId34"/>
    <p:sldId id="319" r:id="rId35"/>
    <p:sldId id="341" r:id="rId36"/>
    <p:sldId id="338" r:id="rId37"/>
    <p:sldId id="337" r:id="rId38"/>
    <p:sldId id="363" r:id="rId39"/>
    <p:sldId id="361" r:id="rId40"/>
    <p:sldId id="362" r:id="rId41"/>
    <p:sldId id="272" r:id="rId42"/>
    <p:sldId id="367" r:id="rId43"/>
    <p:sldId id="306" r:id="rId44"/>
    <p:sldId id="273" r:id="rId45"/>
    <p:sldId id="307" r:id="rId46"/>
    <p:sldId id="276" r:id="rId47"/>
    <p:sldId id="313" r:id="rId48"/>
    <p:sldId id="347" r:id="rId49"/>
    <p:sldId id="345" r:id="rId50"/>
    <p:sldId id="346" r:id="rId51"/>
    <p:sldId id="348" r:id="rId52"/>
    <p:sldId id="349" r:id="rId53"/>
    <p:sldId id="350" r:id="rId54"/>
    <p:sldId id="351" r:id="rId55"/>
    <p:sldId id="365" r:id="rId56"/>
    <p:sldId id="366" r:id="rId57"/>
    <p:sldId id="277" r:id="rId58"/>
    <p:sldId id="315" r:id="rId59"/>
    <p:sldId id="317" r:id="rId60"/>
    <p:sldId id="316" r:id="rId61"/>
    <p:sldId id="318" r:id="rId62"/>
    <p:sldId id="314" r:id="rId63"/>
    <p:sldId id="278" r:id="rId64"/>
    <p:sldId id="308" r:id="rId65"/>
    <p:sldId id="309" r:id="rId66"/>
    <p:sldId id="325" r:id="rId6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786"/>
    <p:restoredTop sz="88078"/>
  </p:normalViewPr>
  <p:slideViewPr>
    <p:cSldViewPr showGuides="1">
      <p:cViewPr>
        <p:scale>
          <a:sx n="87" d="100"/>
          <a:sy n="87" d="100"/>
        </p:scale>
        <p:origin x="-63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/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/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/>
          <a:p>
            <a:pPr lvl="0" algn="r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/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8612" name="Rectangle 4"/>
          <p:cNvSpPr>
            <a:spLocks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0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/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/>
          <a:p>
            <a:pPr lvl="0" algn="r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963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885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987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089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192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294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397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499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601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704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80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065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909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9011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9113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9216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931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168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270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373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475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577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680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782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0000" tIns="46800" rIns="90000" bIns="46800" anchor="t" anchorCtr="0"/>
          <a:p>
            <a:pPr lvl="0"/>
            <a:endParaRPr lang="en-GB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/>
          <p:nvPr/>
        </p:nvSpPr>
        <p:spPr>
          <a:xfrm>
            <a:off x="457200" y="2514600"/>
            <a:ext cx="8153400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smtClean="0"/>
              <a:t>Click to edit Master title style</a:t>
            </a:r>
            <a:endParaRPr lang="en-GB" noProof="0" smtClean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ct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>
              <a:spcBef>
                <a:spcPct val="50000"/>
              </a:spcBef>
              <a:buNone/>
            </a:pPr>
            <a:fld id="{9A0DB2DC-4C9A-4742-B13C-FB6460FD3503}" type="slidenum">
              <a:rPr lang="en-GB" altLang="x-none" sz="1400" dirty="0">
                <a:solidFill>
                  <a:srgbClr val="5E574E"/>
                </a:solidFill>
                <a:latin typeface="Arial" panose="020B0604020202020204" pitchFamily="34" charset="0"/>
              </a:rPr>
            </a:fld>
            <a:endParaRPr lang="en-GB" altLang="x-none" sz="1400" dirty="0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I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GB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GB" altLang="en-US" dirty="0"/>
              <a:t>Click to edit Master text styles</a:t>
            </a:r>
            <a:endParaRPr lang="en-GB" altLang="en-US" dirty="0"/>
          </a:p>
          <a:p>
            <a:pPr lvl="1"/>
            <a:r>
              <a:rPr lang="en-GB" altLang="en-US" dirty="0"/>
              <a:t>Second level</a:t>
            </a:r>
            <a:endParaRPr lang="en-GB" altLang="en-US" dirty="0"/>
          </a:p>
          <a:p>
            <a:pPr lvl="2"/>
            <a:r>
              <a:rPr lang="en-GB" altLang="en-US" dirty="0"/>
              <a:t>Third level</a:t>
            </a:r>
            <a:endParaRPr lang="en-GB" altLang="en-US" dirty="0"/>
          </a:p>
          <a:p>
            <a:pPr lvl="3"/>
            <a:r>
              <a:rPr lang="en-GB" altLang="en-US" dirty="0"/>
              <a:t>Fourth level</a:t>
            </a:r>
            <a:endParaRPr lang="en-GB" altLang="en-US" dirty="0"/>
          </a:p>
          <a:p>
            <a:pPr lvl="4"/>
            <a:r>
              <a:rPr lang="en-GB" altLang="en-US" dirty="0"/>
              <a:t>Fifth level</a:t>
            </a:r>
            <a:endParaRPr lang="en-GB" altLang="en-US" dirty="0"/>
          </a:p>
        </p:txBody>
      </p:sp>
      <p:sp>
        <p:nvSpPr>
          <p:cNvPr id="1028" name="Line 4"/>
          <p:cNvSpPr/>
          <p:nvPr/>
        </p:nvSpPr>
        <p:spPr>
          <a:xfrm>
            <a:off x="457200" y="990600"/>
            <a:ext cx="8153400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—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+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 anchorCtr="0"/>
          <a:p>
            <a:pPr>
              <a:buClrTx/>
              <a:buSzTx/>
              <a:buFontTx/>
            </a:pPr>
            <a:r>
              <a:rPr kumimoji="1" lang="en-GB" altLang="en-US" dirty="0">
                <a:latin typeface="+mj-lt"/>
                <a:ea typeface="+mj-ea"/>
                <a:cs typeface="+mj-cs"/>
              </a:rPr>
              <a:t>William Stallings </a:t>
            </a:r>
            <a:br>
              <a:rPr kumimoji="1" lang="en-GB" altLang="en-US" dirty="0">
                <a:latin typeface="+mj-lt"/>
                <a:ea typeface="+mj-ea"/>
                <a:cs typeface="+mj-cs"/>
              </a:rPr>
            </a:br>
            <a:r>
              <a:rPr kumimoji="1" lang="en-GB" altLang="en-US" dirty="0">
                <a:latin typeface="+mj-lt"/>
                <a:ea typeface="+mj-ea"/>
                <a:cs typeface="+mj-cs"/>
              </a:rPr>
              <a:t>Computer Organization </a:t>
            </a:r>
            <a:br>
              <a:rPr kumimoji="1" lang="en-GB" altLang="en-US" dirty="0">
                <a:latin typeface="+mj-lt"/>
                <a:ea typeface="+mj-ea"/>
                <a:cs typeface="+mj-cs"/>
              </a:rPr>
            </a:br>
            <a:r>
              <a:rPr kumimoji="1" lang="en-GB" altLang="en-US" dirty="0">
                <a:latin typeface="+mj-lt"/>
                <a:ea typeface="+mj-ea"/>
                <a:cs typeface="+mj-cs"/>
              </a:rPr>
              <a:t>and Architecture</a:t>
            </a:r>
            <a:br>
              <a:rPr kumimoji="1" lang="en-GB" altLang="en-US" dirty="0">
                <a:latin typeface="+mj-lt"/>
                <a:ea typeface="+mj-ea"/>
                <a:cs typeface="+mj-cs"/>
              </a:rPr>
            </a:br>
            <a:r>
              <a:rPr kumimoji="1" lang="en-GB" altLang="en-US" dirty="0">
                <a:latin typeface="+mj-lt"/>
                <a:ea typeface="+mj-ea"/>
                <a:cs typeface="+mj-cs"/>
              </a:rPr>
              <a:t>6</a:t>
            </a:r>
            <a:r>
              <a:rPr kumimoji="1" lang="en-GB" altLang="en-US" baseline="30000" dirty="0">
                <a:latin typeface="+mj-lt"/>
                <a:ea typeface="+mj-ea"/>
                <a:cs typeface="+mj-cs"/>
              </a:rPr>
              <a:t>th</a:t>
            </a:r>
            <a:r>
              <a:rPr kumimoji="1" lang="en-GB" altLang="en-US" dirty="0">
                <a:latin typeface="+mj-lt"/>
                <a:ea typeface="+mj-ea"/>
                <a:cs typeface="+mj-cs"/>
              </a:rPr>
              <a:t> Edition</a:t>
            </a:r>
            <a:endParaRPr kumimoji="1" lang="en-US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 anchorCtr="0"/>
          <a:p>
            <a:pPr>
              <a:buClr>
                <a:srgbClr val="FF0000"/>
              </a:buClr>
              <a:buSzTx/>
            </a:pPr>
            <a:r>
              <a:rPr kumimoji="1" lang="en-US" altLang="en-US" dirty="0">
                <a:latin typeface="Arial Black" panose="020B0A04020102020204" pitchFamily="34" charset="0"/>
                <a:ea typeface="+mn-ea"/>
                <a:cs typeface="+mn-cs"/>
              </a:rPr>
              <a:t>Chapter 9</a:t>
            </a:r>
            <a:endParaRPr kumimoji="1" lang="en-US" altLang="en-US" dirty="0">
              <a:latin typeface="Arial Black" panose="020B0A04020102020204" pitchFamily="34" charset="0"/>
              <a:ea typeface="+mn-ea"/>
              <a:cs typeface="+mn-cs"/>
            </a:endParaRPr>
          </a:p>
          <a:p>
            <a:pPr>
              <a:buClr>
                <a:srgbClr val="FF0000"/>
              </a:buClr>
              <a:buSzTx/>
            </a:pPr>
            <a:r>
              <a:rPr kumimoji="1" lang="en-US" altLang="en-US" dirty="0">
                <a:latin typeface="Arial Black" panose="020B0A04020102020204" pitchFamily="34" charset="0"/>
                <a:ea typeface="+mn-ea"/>
                <a:cs typeface="+mn-cs"/>
              </a:rPr>
              <a:t>Computer Arithmetic</a:t>
            </a:r>
            <a:endParaRPr kumimoji="1" lang="en-US" altLang="en-US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Example of Booth’s Algorithm:7(M)*3(Q)</a:t>
            </a:r>
            <a:endParaRPr lang="en-IN" altLang="en-US" dirty="0"/>
          </a:p>
        </p:txBody>
      </p:sp>
      <p:pic>
        <p:nvPicPr>
          <p:cNvPr id="5939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88" y="1268413"/>
            <a:ext cx="7840662" cy="817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89163"/>
            <a:ext cx="7632700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857500"/>
            <a:ext cx="6697662" cy="414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3506788"/>
            <a:ext cx="6840537" cy="427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163" y="2276475"/>
            <a:ext cx="1366837" cy="788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3390900"/>
            <a:ext cx="1298575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0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388" y="4064000"/>
            <a:ext cx="7421562" cy="398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1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88" y="4564063"/>
            <a:ext cx="6408737" cy="388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2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1438" y="4133850"/>
            <a:ext cx="1362075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3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388" y="5084763"/>
            <a:ext cx="6697662" cy="45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04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9525" y="4953000"/>
            <a:ext cx="1524000" cy="78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itle 1"/>
          <p:cNvSpPr txBox="1"/>
          <p:nvPr/>
        </p:nvSpPr>
        <p:spPr bwMode="auto">
          <a:xfrm>
            <a:off x="503238" y="5729288"/>
            <a:ext cx="820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Answer is in A and Q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0001 0101 =21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Equal 2"/>
          <p:cNvSpPr/>
          <p:nvPr/>
        </p:nvSpPr>
        <p:spPr bwMode="auto">
          <a:xfrm>
            <a:off x="6156325" y="2332038"/>
            <a:ext cx="287338" cy="236538"/>
          </a:xfrm>
          <a:prstGeom prst="mathEqual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Equal 16"/>
          <p:cNvSpPr/>
          <p:nvPr/>
        </p:nvSpPr>
        <p:spPr bwMode="auto">
          <a:xfrm>
            <a:off x="5992813" y="4144963"/>
            <a:ext cx="287338" cy="236538"/>
          </a:xfrm>
          <a:prstGeom prst="mathEqual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5" descr="Understanding 2's complement multiplication using Booth's ..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143000"/>
            <a:ext cx="8147050" cy="5183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323850"/>
          </a:xfrm>
        </p:spPr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1433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33" y="-963295"/>
            <a:ext cx="6858000" cy="8101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Examples-size of n determines answer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Solve using Booths Algorithm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5 ,      Q = 5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12,     Q = 11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9,       Q = - 3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-13  ,  Q = 6 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-15  ,   Q= 15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-19  ,  Q = -20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-7 ,     Q = 3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15 ,     Q = -6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-12 ,    Q = -18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-7 ,      Q = 14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Booths Recoding / Bit pair recording</a:t>
            </a:r>
            <a:br>
              <a:rPr lang="en-IN" altLang="en-US" dirty="0"/>
            </a:br>
            <a:endParaRPr lang="en-IN" altLang="en-US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Booths Recoding / Bit pair recording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Char char="•"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Derived from the Booth’s algorithm.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Char char="•"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Reduced number of steps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Char char="•"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steps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rabicPeriod"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Calculate the table of M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rabicPeriod"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Solve for reduced value of Q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for 01=+1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10=-1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00/11=0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1" lang="en-I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 M*Q</a:t>
            </a:r>
            <a:endParaRPr kumimoji="1" lang="en-I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17411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87400" y="1066800"/>
            <a:ext cx="7518400" cy="56388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US" altLang="en-US" dirty="0"/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457200" y="692150"/>
            <a:ext cx="8178800" cy="6013450"/>
          </a:xfrm>
        </p:spPr>
        <p:txBody>
          <a:bodyPr vert="horz" wrap="square" lIns="91440" tIns="45720" rIns="91440" bIns="45720" anchor="t" anchorCtr="0"/>
          <a:p>
            <a:endParaRPr lang="en-US" altLang="en-US" dirty="0"/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US" altLang="en-US" dirty="0"/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US" altLang="en-US" dirty="0"/>
          </a:p>
        </p:txBody>
      </p:sp>
      <p:pic>
        <p:nvPicPr>
          <p:cNvPr id="1946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US" altLang="en-US" dirty="0"/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US" altLang="en-US" dirty="0"/>
          </a:p>
        </p:txBody>
      </p:sp>
      <p:pic>
        <p:nvPicPr>
          <p:cNvPr id="2048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333375"/>
            <a:ext cx="62642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Booths Recoding / Bit pair recoding</a:t>
            </a:r>
            <a:br>
              <a:rPr lang="en-IN" altLang="en-US" dirty="0"/>
            </a:br>
            <a:endParaRPr lang="en-US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Char char="•"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Solve Booth’s Recoding algorithm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M = </a:t>
            </a: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, Q = -</a:t>
            </a: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(take 5 bits)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Implement multiplication of the following pair of signed 2’s complement numbers using bit-pair recoding.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M=110011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Q=101100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i.e. numbers are   -13 * -20</a:t>
            </a:r>
            <a:endParaRPr kumimoji="1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97710"/>
            <a:ext cx="8178800" cy="30410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>
              <a:buNone/>
            </a:pPr>
            <a:endParaRPr lang="en-US" altLang="en-US" dirty="0"/>
          </a:p>
        </p:txBody>
      </p:sp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2253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115888"/>
            <a:ext cx="61214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Division</a:t>
            </a:r>
            <a:endParaRPr lang="en-US" altLang="en-US" dirty="0"/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More complex than multiplication</a:t>
            </a:r>
            <a:endParaRPr lang="en-US" altLang="en-US" dirty="0"/>
          </a:p>
          <a:p>
            <a:r>
              <a:rPr lang="en-US" altLang="en-US" dirty="0"/>
              <a:t>Negative numbers are really bad!</a:t>
            </a:r>
            <a:endParaRPr lang="en-US" altLang="en-US" dirty="0"/>
          </a:p>
          <a:p>
            <a:r>
              <a:rPr lang="en-US" altLang="en-US" dirty="0"/>
              <a:t>Based on long division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4578" name="Text Box 14"/>
          <p:cNvSpPr txBox="1"/>
          <p:nvPr/>
        </p:nvSpPr>
        <p:spPr>
          <a:xfrm>
            <a:off x="3786188" y="3810000"/>
            <a:ext cx="127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001111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Division of Unsigned Binary Integers</a:t>
            </a:r>
            <a:endParaRPr lang="en-US" altLang="en-US" dirty="0"/>
          </a:p>
        </p:txBody>
      </p:sp>
      <p:sp>
        <p:nvSpPr>
          <p:cNvPr id="24580" name="Text Box 3"/>
          <p:cNvSpPr txBox="1"/>
          <p:nvPr/>
        </p:nvSpPr>
        <p:spPr>
          <a:xfrm>
            <a:off x="2514600" y="2286000"/>
            <a:ext cx="966788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1011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81" name="Text Box 5"/>
          <p:cNvSpPr txBox="1"/>
          <p:nvPr/>
        </p:nvSpPr>
        <p:spPr>
          <a:xfrm>
            <a:off x="3405188" y="1828800"/>
            <a:ext cx="1652587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00001101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82" name="Text Box 6"/>
          <p:cNvSpPr txBox="1"/>
          <p:nvPr/>
        </p:nvSpPr>
        <p:spPr>
          <a:xfrm>
            <a:off x="3405188" y="22860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10010011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83" name="Line 7"/>
          <p:cNvSpPr/>
          <p:nvPr/>
        </p:nvSpPr>
        <p:spPr>
          <a:xfrm flipH="1">
            <a:off x="3405188" y="2209800"/>
            <a:ext cx="1676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84" name="Line 8"/>
          <p:cNvSpPr/>
          <p:nvPr/>
        </p:nvSpPr>
        <p:spPr>
          <a:xfrm>
            <a:off x="3405188" y="22098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85" name="Text Box 9"/>
          <p:cNvSpPr txBox="1"/>
          <p:nvPr/>
        </p:nvSpPr>
        <p:spPr>
          <a:xfrm>
            <a:off x="3581400" y="2667000"/>
            <a:ext cx="966788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1011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86" name="Line 10"/>
          <p:cNvSpPr/>
          <p:nvPr/>
        </p:nvSpPr>
        <p:spPr>
          <a:xfrm>
            <a:off x="3557588" y="3048000"/>
            <a:ext cx="914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87" name="Text Box 11"/>
          <p:cNvSpPr txBox="1"/>
          <p:nvPr/>
        </p:nvSpPr>
        <p:spPr>
          <a:xfrm>
            <a:off x="3405188" y="3048000"/>
            <a:ext cx="127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001110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88" name="Text Box 12"/>
          <p:cNvSpPr txBox="1"/>
          <p:nvPr/>
        </p:nvSpPr>
        <p:spPr>
          <a:xfrm>
            <a:off x="3786188" y="3352800"/>
            <a:ext cx="911225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1011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89" name="Text Box 15"/>
          <p:cNvSpPr txBox="1"/>
          <p:nvPr/>
        </p:nvSpPr>
        <p:spPr>
          <a:xfrm>
            <a:off x="4170363" y="4114800"/>
            <a:ext cx="911225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1011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90" name="Line 16"/>
          <p:cNvSpPr/>
          <p:nvPr/>
        </p:nvSpPr>
        <p:spPr>
          <a:xfrm>
            <a:off x="3938588" y="4495800"/>
            <a:ext cx="1066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91" name="Text Box 17"/>
          <p:cNvSpPr txBox="1"/>
          <p:nvPr/>
        </p:nvSpPr>
        <p:spPr>
          <a:xfrm>
            <a:off x="4352925" y="4495800"/>
            <a:ext cx="728663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100</a:t>
            </a:r>
            <a:endParaRPr lang="en-US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24592" name="Line 18"/>
          <p:cNvSpPr/>
          <p:nvPr/>
        </p:nvSpPr>
        <p:spPr>
          <a:xfrm>
            <a:off x="4700588" y="2667000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593" name="Line 19"/>
          <p:cNvSpPr/>
          <p:nvPr/>
        </p:nvSpPr>
        <p:spPr>
          <a:xfrm>
            <a:off x="4852988" y="2667000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594" name="Text Box 20"/>
          <p:cNvSpPr txBox="1"/>
          <p:nvPr/>
        </p:nvSpPr>
        <p:spPr>
          <a:xfrm>
            <a:off x="6450013" y="1717675"/>
            <a:ext cx="1246187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Quotient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95" name="Text Box 21"/>
          <p:cNvSpPr txBox="1"/>
          <p:nvPr/>
        </p:nvSpPr>
        <p:spPr>
          <a:xfrm>
            <a:off x="6457950" y="2327275"/>
            <a:ext cx="13144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Dividend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96" name="Text Box 22"/>
          <p:cNvSpPr txBox="1"/>
          <p:nvPr/>
        </p:nvSpPr>
        <p:spPr>
          <a:xfrm>
            <a:off x="6484938" y="4343400"/>
            <a:ext cx="1516062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Remainder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97" name="Text Box 23"/>
          <p:cNvSpPr txBox="1"/>
          <p:nvPr/>
        </p:nvSpPr>
        <p:spPr>
          <a:xfrm>
            <a:off x="1066800" y="3200400"/>
            <a:ext cx="1635125" cy="82232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Partial</a:t>
            </a:r>
            <a:endParaRPr lang="en-US" altLang="en-US" sz="2400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Remainders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98" name="Text Box 24"/>
          <p:cNvSpPr txBox="1"/>
          <p:nvPr/>
        </p:nvSpPr>
        <p:spPr>
          <a:xfrm>
            <a:off x="1066800" y="2286000"/>
            <a:ext cx="1095375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Divisor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599" name="Line 25"/>
          <p:cNvSpPr/>
          <p:nvPr/>
        </p:nvSpPr>
        <p:spPr>
          <a:xfrm flipH="1">
            <a:off x="5105400" y="1981200"/>
            <a:ext cx="137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0" name="Line 26"/>
          <p:cNvSpPr/>
          <p:nvPr/>
        </p:nvSpPr>
        <p:spPr>
          <a:xfrm flipH="1">
            <a:off x="5105400" y="2514600"/>
            <a:ext cx="137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1" name="Line 27"/>
          <p:cNvSpPr/>
          <p:nvPr/>
        </p:nvSpPr>
        <p:spPr>
          <a:xfrm flipH="1">
            <a:off x="5105400" y="4572000"/>
            <a:ext cx="137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2" name="Line 30"/>
          <p:cNvSpPr/>
          <p:nvPr/>
        </p:nvSpPr>
        <p:spPr>
          <a:xfrm flipV="1">
            <a:off x="2667000" y="3352800"/>
            <a:ext cx="7620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3" name="Line 31"/>
          <p:cNvSpPr/>
          <p:nvPr/>
        </p:nvSpPr>
        <p:spPr>
          <a:xfrm>
            <a:off x="2667000" y="3581400"/>
            <a:ext cx="1066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4" name="Line 32"/>
          <p:cNvSpPr/>
          <p:nvPr/>
        </p:nvSpPr>
        <p:spPr>
          <a:xfrm flipH="1" flipV="1">
            <a:off x="3886200" y="38100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605" name="Line 33"/>
          <p:cNvSpPr/>
          <p:nvPr/>
        </p:nvSpPr>
        <p:spPr>
          <a:xfrm>
            <a:off x="2133600" y="2514600"/>
            <a:ext cx="381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250825" y="-171450"/>
            <a:ext cx="8893175" cy="701675"/>
          </a:xfrm>
        </p:spPr>
        <p:txBody>
          <a:bodyPr vert="horz" wrap="square" lIns="91440" tIns="45720" rIns="91440" bIns="45720" anchor="b" anchorCtr="0"/>
          <a:p>
            <a:r>
              <a:rPr lang="en-GB" altLang="en-US" dirty="0"/>
              <a:t>Flowchart for Restoring  Division</a:t>
            </a:r>
            <a:endParaRPr lang="en-GB" altLang="en-US" dirty="0"/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1"/>
          <a:srcRect t="7666" b="17436"/>
          <a:stretch>
            <a:fillRect/>
          </a:stretch>
        </p:blipFill>
        <p:spPr>
          <a:xfrm>
            <a:off x="971550" y="530225"/>
            <a:ext cx="6496050" cy="6302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6349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21775" cy="278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2401888"/>
            <a:ext cx="8870950" cy="443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0975" y="1231900"/>
            <a:ext cx="9793288" cy="4310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8175" y="276225"/>
            <a:ext cx="13320713" cy="529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860425"/>
            <a:ext cx="9096375" cy="5232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412875"/>
            <a:ext cx="9121775" cy="4032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8563"/>
            <a:ext cx="9147175" cy="4462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Arithmetic &amp; Logic Unit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200000"/>
              </a:lnSpc>
            </a:pPr>
            <a:r>
              <a:rPr lang="en-US" altLang="en-US" dirty="0"/>
              <a:t>Does the calculations</a:t>
            </a: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Everything else in the computer is there to service this unit</a:t>
            </a: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Handles integers</a:t>
            </a: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May handle floating point (real) numbers</a:t>
            </a: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May be separate FPU (maths co-processor)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9050"/>
            <a:ext cx="6337300" cy="683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Solve using Restoring Division	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5 ,      Q = 5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12,   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26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9,     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  </a:t>
            </a: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59</a:t>
            </a:r>
            <a:endParaRPr kumimoji="1" lang="en-I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M=27   , Q=55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  </a:t>
            </a: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42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34819" name="Picture 2" descr="Non-Restoring+Division+(Positive+Integers)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7187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686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71438"/>
            <a:ext cx="6429375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" y="2822575"/>
            <a:ext cx="9202737" cy="3630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6758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687" y="260350"/>
            <a:ext cx="9183687" cy="291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3175000"/>
            <a:ext cx="7885112" cy="3643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Solve using Non Restoring</a:t>
            </a:r>
            <a:endParaRPr lang="en-I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5 ,      Q = 5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12,   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26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9,     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  </a:t>
            </a: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59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lphaUcPeriod"/>
              <a:defRPr/>
            </a:pP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  </a:t>
            </a:r>
            <a:r>
              <a:rPr kumimoji="1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Q = </a:t>
            </a:r>
            <a:r>
              <a:rPr kumimoji="1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42</a:t>
            </a: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1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23850" y="-171450"/>
            <a:ext cx="8204200" cy="838200"/>
          </a:xfrm>
        </p:spPr>
        <p:txBody>
          <a:bodyPr vert="horz" wrap="square" lIns="91440" tIns="45720" rIns="91440" bIns="45720" anchor="b" anchorCtr="0"/>
          <a:p>
            <a:r>
              <a:rPr lang="en-IN" altLang="en-US" dirty="0"/>
              <a:t>Division of signed numbers</a:t>
            </a:r>
            <a:endParaRPr lang="en-IN" alt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613"/>
            <a:ext cx="9145588" cy="1376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975"/>
            <a:ext cx="9144000" cy="463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869950"/>
            <a:ext cx="8569325" cy="4314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4096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5587" y="981075"/>
            <a:ext cx="9405937" cy="5056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Floating Point</a:t>
            </a:r>
            <a:endParaRPr lang="en-US" altLang="en-US" dirty="0"/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457200" y="1268413"/>
            <a:ext cx="8178800" cy="4903787"/>
          </a:xfrm>
        </p:spPr>
        <p:txBody>
          <a:bodyPr vert="horz" wrap="square" lIns="91440" tIns="45720" rIns="91440" bIns="45720" anchor="t" anchorCtr="0"/>
          <a:p>
            <a:r>
              <a:rPr lang="en-IN" altLang="en-US" sz="2400" dirty="0"/>
              <a:t>IEEE Standard 754 floating point is the </a:t>
            </a:r>
            <a:r>
              <a:rPr lang="en-IN" altLang="en-US" sz="2400" b="1" dirty="0"/>
              <a:t>most common representation today for real numbers on computers</a:t>
            </a:r>
            <a:r>
              <a:rPr lang="en-IN" altLang="en-US" sz="2400" dirty="0"/>
              <a:t>, including Intel-based PC's, Macs, and most Unix platforms.</a:t>
            </a:r>
            <a:endParaRPr lang="en-IN" altLang="en-US" sz="2400" dirty="0"/>
          </a:p>
          <a:p>
            <a:r>
              <a:rPr lang="en-IN" altLang="en-US" sz="2400" dirty="0"/>
              <a:t>IEEE, stands for the </a:t>
            </a:r>
            <a:r>
              <a:rPr lang="en-IN" altLang="en-US" sz="2400" b="1" dirty="0"/>
              <a:t>Institute of Electrical and Electronics Engineers</a:t>
            </a:r>
            <a:r>
              <a:rPr lang="en-IN" altLang="en-US" sz="2400" dirty="0"/>
              <a:t>.</a:t>
            </a:r>
            <a:endParaRPr lang="en-US" altLang="en-US" sz="2400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ALU Inputs and Outputs</a:t>
            </a:r>
            <a:endParaRPr lang="en-US" altLang="en-US" dirty="0"/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1"/>
          <a:srcRect b="28885"/>
          <a:stretch>
            <a:fillRect/>
          </a:stretch>
        </p:blipFill>
        <p:spPr>
          <a:xfrm>
            <a:off x="166688" y="1989138"/>
            <a:ext cx="8937625" cy="324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4" name="AutoShape 5" descr="The Flags Register It is a 16-bit register, also called Program ..."/>
          <p:cNvSpPr>
            <a:spLocks noChangeAspect="1"/>
          </p:cNvSpPr>
          <p:nvPr/>
        </p:nvSpPr>
        <p:spPr>
          <a:xfrm>
            <a:off x="166688" y="-1825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25" name="AutoShape 7" descr="The Flags Register It is a 16-bit register, also called Program ..."/>
          <p:cNvSpPr>
            <a:spLocks noChangeAspect="1"/>
          </p:cNvSpPr>
          <p:nvPr/>
        </p:nvSpPr>
        <p:spPr>
          <a:xfrm>
            <a:off x="319088" y="-301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Floating Point</a:t>
            </a:r>
            <a:endParaRPr lang="en-US" altLang="en-US" dirty="0"/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457200" y="3551238"/>
            <a:ext cx="8178800" cy="2620962"/>
          </a:xfrm>
        </p:spPr>
        <p:txBody>
          <a:bodyPr vert="horz" wrap="square" lIns="91440" tIns="45720" rIns="91440" bIns="45720" anchor="t" anchorCtr="0"/>
          <a:p>
            <a:r>
              <a:rPr lang="en-US" altLang="en-US" dirty="0"/>
              <a:t>+/- .significand x 2</a:t>
            </a:r>
            <a:r>
              <a:rPr lang="en-US" altLang="en-US" baseline="30000" dirty="0"/>
              <a:t>exponent</a:t>
            </a:r>
            <a:endParaRPr lang="en-US" altLang="en-US" dirty="0"/>
          </a:p>
          <a:p>
            <a:r>
              <a:rPr lang="en-US" altLang="en-US" dirty="0"/>
              <a:t>Point is actually fixed between sign bit and body of mantissa</a:t>
            </a:r>
            <a:endParaRPr lang="en-US" altLang="en-US" dirty="0"/>
          </a:p>
          <a:p>
            <a:r>
              <a:rPr lang="en-US" altLang="en-US" dirty="0"/>
              <a:t>Exponent indicates place value (point position)</a:t>
            </a:r>
            <a:endParaRPr lang="en-US" altLang="en-US" dirty="0"/>
          </a:p>
          <a:p>
            <a:r>
              <a:rPr lang="en-US" altLang="en-US" dirty="0"/>
              <a:t>E.g. 2.5*2^5</a:t>
            </a:r>
            <a:endParaRPr lang="en-US" altLang="en-US" dirty="0"/>
          </a:p>
        </p:txBody>
      </p:sp>
      <p:sp>
        <p:nvSpPr>
          <p:cNvPr id="43012" name="Rectangle 5"/>
          <p:cNvSpPr/>
          <p:nvPr/>
        </p:nvSpPr>
        <p:spPr>
          <a:xfrm>
            <a:off x="609600" y="1676400"/>
            <a:ext cx="457200" cy="13700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3013" name="Rectangle 6"/>
          <p:cNvSpPr/>
          <p:nvPr/>
        </p:nvSpPr>
        <p:spPr>
          <a:xfrm>
            <a:off x="1066800" y="1676400"/>
            <a:ext cx="1371600" cy="1371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3014" name="Text Box 7"/>
          <p:cNvSpPr txBox="1"/>
          <p:nvPr/>
        </p:nvSpPr>
        <p:spPr>
          <a:xfrm rot="-5400000">
            <a:off x="268288" y="2170113"/>
            <a:ext cx="11398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Sign bit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3015" name="Text Box 9"/>
          <p:cNvSpPr txBox="1"/>
          <p:nvPr/>
        </p:nvSpPr>
        <p:spPr>
          <a:xfrm>
            <a:off x="1087438" y="2057400"/>
            <a:ext cx="13509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Biased</a:t>
            </a:r>
            <a:endParaRPr lang="en-US" altLang="en-US" sz="2400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Exponent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3016" name="Rectangle 10"/>
          <p:cNvSpPr/>
          <p:nvPr/>
        </p:nvSpPr>
        <p:spPr>
          <a:xfrm>
            <a:off x="2438400" y="1676400"/>
            <a:ext cx="6477000" cy="1371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3017" name="Text Box 11"/>
          <p:cNvSpPr txBox="1"/>
          <p:nvPr/>
        </p:nvSpPr>
        <p:spPr>
          <a:xfrm>
            <a:off x="4495800" y="2133600"/>
            <a:ext cx="30940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Significand or Mantissa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Floating Point Examples</a:t>
            </a:r>
            <a:endParaRPr lang="en-US" altLang="en-US" dirty="0"/>
          </a:p>
        </p:txBody>
      </p:sp>
      <p:pic>
        <p:nvPicPr>
          <p:cNvPr id="4403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8" y="2357438"/>
            <a:ext cx="9039225" cy="2143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Signs for Floating Point</a:t>
            </a:r>
            <a:endParaRPr lang="en-US" altLang="en-US" dirty="0"/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Mantissa is stored in 2s compliment</a:t>
            </a:r>
            <a:endParaRPr lang="en-US" altLang="en-US" dirty="0"/>
          </a:p>
          <a:p>
            <a:r>
              <a:rPr lang="en-US" altLang="en-US" dirty="0"/>
              <a:t>Exponent is in excess or biased notation</a:t>
            </a:r>
            <a:endParaRPr lang="en-US" altLang="en-US" dirty="0"/>
          </a:p>
          <a:p>
            <a:pPr lvl="1"/>
            <a:r>
              <a:rPr lang="en-US" altLang="en-US" dirty="0"/>
              <a:t>e.g. Excess (bias) 128 means</a:t>
            </a:r>
            <a:endParaRPr lang="en-US" altLang="en-US" dirty="0"/>
          </a:p>
          <a:p>
            <a:pPr lvl="1"/>
            <a:r>
              <a:rPr lang="en-US" altLang="en-US" dirty="0"/>
              <a:t>8 bit exponent field</a:t>
            </a:r>
            <a:endParaRPr lang="en-US" altLang="en-US" dirty="0"/>
          </a:p>
          <a:p>
            <a:pPr lvl="1"/>
            <a:r>
              <a:rPr lang="en-US" altLang="en-US" dirty="0"/>
              <a:t>Pure value range 0-255</a:t>
            </a:r>
            <a:endParaRPr lang="en-US" altLang="en-US" dirty="0"/>
          </a:p>
          <a:p>
            <a:pPr lvl="1"/>
            <a:r>
              <a:rPr lang="en-US" altLang="en-US" dirty="0"/>
              <a:t>Subtract 128 to get correct value</a:t>
            </a:r>
            <a:endParaRPr lang="en-US" altLang="en-US" dirty="0"/>
          </a:p>
          <a:p>
            <a:pPr lvl="1"/>
            <a:r>
              <a:rPr lang="en-US" altLang="en-US" dirty="0"/>
              <a:t>Range -128 to +127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6082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Expressible Numbers</a:t>
            </a:r>
            <a:endParaRPr lang="en-US" altLang="en-US" dirty="0"/>
          </a:p>
        </p:txBody>
      </p:sp>
      <p:pic>
        <p:nvPicPr>
          <p:cNvPr id="46083" name="Picture 1027"/>
          <p:cNvPicPr>
            <a:picLocks noChangeAspect="1"/>
          </p:cNvPicPr>
          <p:nvPr/>
        </p:nvPicPr>
        <p:blipFill>
          <a:blip r:embed="rId1"/>
          <a:srcRect b="15587"/>
          <a:stretch>
            <a:fillRect/>
          </a:stretch>
        </p:blipFill>
        <p:spPr>
          <a:xfrm>
            <a:off x="228600" y="1973263"/>
            <a:ext cx="8534400" cy="3792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IEEE 754</a:t>
            </a:r>
            <a:endParaRPr lang="en-US" altLang="en-US" dirty="0"/>
          </a:p>
        </p:txBody>
      </p:sp>
      <p:sp>
        <p:nvSpPr>
          <p:cNvPr id="471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Standard for floating point storage</a:t>
            </a:r>
            <a:endParaRPr lang="en-US" altLang="en-US" dirty="0"/>
          </a:p>
          <a:p>
            <a:r>
              <a:rPr lang="en-US" altLang="en-US" dirty="0"/>
              <a:t>32 and 64 bit standards</a:t>
            </a:r>
            <a:endParaRPr lang="en-US" altLang="en-US" dirty="0"/>
          </a:p>
          <a:p>
            <a:r>
              <a:rPr lang="en-US" altLang="en-US" dirty="0"/>
              <a:t>8 and 11 bit exponent respectively</a:t>
            </a:r>
            <a:endParaRPr lang="en-US" altLang="en-US" dirty="0"/>
          </a:p>
          <a:p>
            <a:r>
              <a:rPr lang="en-US" altLang="en-US" dirty="0"/>
              <a:t>Extended formats (both mantissa and exponent) for intermediate results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GB" altLang="en-US" dirty="0"/>
              <a:t>IEEE 754 Formats</a:t>
            </a:r>
            <a:endParaRPr lang="en-GB" altLang="en-US" dirty="0"/>
          </a:p>
        </p:txBody>
      </p:sp>
      <p:pic>
        <p:nvPicPr>
          <p:cNvPr id="48131" name="Picture 4"/>
          <p:cNvPicPr>
            <a:picLocks noChangeAspect="1"/>
          </p:cNvPicPr>
          <p:nvPr/>
        </p:nvPicPr>
        <p:blipFill>
          <a:blip r:embed="rId1"/>
          <a:srcRect l="7666" t="18597" r="10922" b="35965"/>
          <a:stretch>
            <a:fillRect/>
          </a:stretch>
        </p:blipFill>
        <p:spPr>
          <a:xfrm>
            <a:off x="0" y="1724025"/>
            <a:ext cx="9144000" cy="394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2" name="TextBox 1"/>
          <p:cNvSpPr txBox="1"/>
          <p:nvPr/>
        </p:nvSpPr>
        <p:spPr>
          <a:xfrm>
            <a:off x="3419475" y="3000375"/>
            <a:ext cx="14398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32 BIT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8133" name="TextBox 4"/>
          <p:cNvSpPr txBox="1"/>
          <p:nvPr/>
        </p:nvSpPr>
        <p:spPr>
          <a:xfrm>
            <a:off x="3419475" y="5013325"/>
            <a:ext cx="14398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64 BIT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8134" name="TextBox 6"/>
          <p:cNvSpPr txBox="1"/>
          <p:nvPr/>
        </p:nvSpPr>
        <p:spPr>
          <a:xfrm>
            <a:off x="6278563" y="1844675"/>
            <a:ext cx="1944687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(1.N)2</a:t>
            </a:r>
            <a:r>
              <a:rPr lang="en-IN" altLang="en-US" sz="3600" baseline="30000" dirty="0">
                <a:latin typeface="Times New Roman" panose="02020603050405020304" pitchFamily="18" charset="0"/>
              </a:rPr>
              <a:t>E-127</a:t>
            </a:r>
            <a:endParaRPr lang="en-IN" altLang="en-US" sz="3600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8135" name="TextBox 7"/>
          <p:cNvSpPr txBox="1"/>
          <p:nvPr/>
        </p:nvSpPr>
        <p:spPr>
          <a:xfrm>
            <a:off x="6472238" y="5842000"/>
            <a:ext cx="2617787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(1.N)2</a:t>
            </a:r>
            <a:r>
              <a:rPr lang="en-IN" altLang="en-US" sz="3600" baseline="30000" dirty="0">
                <a:latin typeface="Times New Roman" panose="02020603050405020304" pitchFamily="18" charset="0"/>
              </a:rPr>
              <a:t>E-1023</a:t>
            </a:r>
            <a:endParaRPr lang="en-IN" altLang="en-US" sz="3600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Steps		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981075"/>
            <a:ext cx="9072562" cy="5688013"/>
          </a:xfrm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</a:pPr>
            <a:r>
              <a:rPr lang="en-IN" altLang="en-US" sz="2400" dirty="0"/>
              <a:t>1. Convert Decimal to Binary</a:t>
            </a:r>
            <a:endParaRPr lang="en-IN" altLang="en-US" sz="2400" dirty="0"/>
          </a:p>
          <a:p>
            <a:pPr>
              <a:lnSpc>
                <a:spcPct val="150000"/>
              </a:lnSpc>
            </a:pPr>
            <a:r>
              <a:rPr lang="en-IN" altLang="en-US" sz="2400" dirty="0"/>
              <a:t>2. Normalization </a:t>
            </a:r>
            <a:endParaRPr lang="en-IN" altLang="en-US" sz="2400" dirty="0"/>
          </a:p>
          <a:p>
            <a:pPr lvl="1">
              <a:lnSpc>
                <a:spcPct val="150000"/>
              </a:lnSpc>
            </a:pPr>
            <a:r>
              <a:rPr lang="en-IN" altLang="en-US" sz="2000" dirty="0"/>
              <a:t>Rewriting Step 1 into (1.N) form</a:t>
            </a:r>
            <a:endParaRPr lang="en-IN" altLang="en-US" sz="2000" dirty="0"/>
          </a:p>
          <a:p>
            <a:pPr lvl="1">
              <a:lnSpc>
                <a:spcPct val="150000"/>
              </a:lnSpc>
            </a:pPr>
            <a:r>
              <a:rPr lang="en-IN" altLang="en-US" sz="2000" dirty="0"/>
              <a:t>Ex: 1 1 1 . 0 1 1  = </a:t>
            </a:r>
            <a:r>
              <a:rPr lang="en-IN" altLang="en-US" sz="2800" b="1" dirty="0">
                <a:solidFill>
                  <a:srgbClr val="FF0000"/>
                </a:solidFill>
              </a:rPr>
              <a:t>1 .</a:t>
            </a:r>
            <a:r>
              <a:rPr lang="en-IN" altLang="en-US" sz="2000" dirty="0"/>
              <a:t> 1 1 0 1 1 </a:t>
            </a:r>
            <a:r>
              <a:rPr lang="en-IN" altLang="en-US" sz="1400" dirty="0"/>
              <a:t>X</a:t>
            </a:r>
            <a:r>
              <a:rPr lang="en-IN" altLang="en-US" sz="2000" dirty="0"/>
              <a:t> 2 </a:t>
            </a:r>
            <a:r>
              <a:rPr lang="en-IN" altLang="en-US" sz="2800" b="1" baseline="30000" dirty="0">
                <a:solidFill>
                  <a:srgbClr val="FF0000"/>
                </a:solidFill>
              </a:rPr>
              <a:t>2</a:t>
            </a:r>
            <a:r>
              <a:rPr lang="en-IN" altLang="en-US" sz="2800" b="1" dirty="0">
                <a:solidFill>
                  <a:srgbClr val="FF0000"/>
                </a:solidFill>
              </a:rPr>
              <a:t>                </a:t>
            </a:r>
            <a:r>
              <a:rPr lang="en-IN" altLang="en-US" sz="1100" b="1" dirty="0">
                <a:solidFill>
                  <a:srgbClr val="FF0000"/>
                </a:solidFill>
              </a:rPr>
              <a:t>Exponent</a:t>
            </a:r>
            <a:endParaRPr lang="en-IN" altLang="en-US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IN" altLang="en-US" sz="2000" dirty="0"/>
              <a:t> Ex: 0 . 0 0 0 1 0  = 0 0 0 0 </a:t>
            </a:r>
            <a:r>
              <a:rPr lang="en-IN" altLang="en-US" b="1" dirty="0">
                <a:solidFill>
                  <a:srgbClr val="FF0000"/>
                </a:solidFill>
              </a:rPr>
              <a:t>1 .</a:t>
            </a:r>
            <a:r>
              <a:rPr lang="en-IN" altLang="en-US" sz="2000" dirty="0"/>
              <a:t> 0 </a:t>
            </a:r>
            <a:r>
              <a:rPr lang="en-IN" altLang="en-US" sz="1400" dirty="0"/>
              <a:t>X</a:t>
            </a:r>
            <a:r>
              <a:rPr lang="en-IN" altLang="en-US" sz="2000" dirty="0"/>
              <a:t> 2 </a:t>
            </a:r>
            <a:r>
              <a:rPr lang="en-IN" altLang="en-US" sz="2800" b="1" dirty="0">
                <a:solidFill>
                  <a:srgbClr val="FF0000"/>
                </a:solidFill>
              </a:rPr>
              <a:t>-</a:t>
            </a:r>
            <a:r>
              <a:rPr lang="en-IN" altLang="en-US" sz="2800" b="1" baseline="30000" dirty="0">
                <a:solidFill>
                  <a:srgbClr val="FF0000"/>
                </a:solidFill>
              </a:rPr>
              <a:t>4</a:t>
            </a:r>
            <a:endParaRPr lang="en-IN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altLang="en-US" sz="2400" dirty="0"/>
              <a:t>3.Biasing</a:t>
            </a:r>
            <a:endParaRPr lang="en-IN" altLang="en-US" sz="2400" dirty="0"/>
          </a:p>
          <a:p>
            <a:pPr lvl="1">
              <a:lnSpc>
                <a:spcPct val="150000"/>
              </a:lnSpc>
            </a:pPr>
            <a:r>
              <a:rPr lang="en-IN" altLang="en-US" sz="2000" dirty="0"/>
              <a:t>Applying Single Precision (E – 1 2 7) &amp; Double Precision ( E – 1 0 2 3 ) on exponent from Step 2 </a:t>
            </a:r>
            <a:endParaRPr lang="en-IN" altLang="en-US" sz="2000" dirty="0"/>
          </a:p>
          <a:p>
            <a:pPr>
              <a:lnSpc>
                <a:spcPct val="150000"/>
              </a:lnSpc>
            </a:pPr>
            <a:r>
              <a:rPr lang="en-IN" altLang="en-US" sz="2000" dirty="0"/>
              <a:t>4. Representation in Single (32 bit )and Double Precision (64 bit ) Format</a:t>
            </a:r>
            <a:endParaRPr lang="en-IN" altLang="en-US" sz="2000" dirty="0"/>
          </a:p>
        </p:txBody>
      </p:sp>
      <p:sp>
        <p:nvSpPr>
          <p:cNvPr id="5" name="Line Callout 1 4"/>
          <p:cNvSpPr/>
          <p:nvPr/>
        </p:nvSpPr>
        <p:spPr>
          <a:xfrm>
            <a:off x="6948488" y="3021013"/>
            <a:ext cx="1223962" cy="504825"/>
          </a:xfrm>
          <a:prstGeom prst="borderCallout1">
            <a:avLst>
              <a:gd name="adj1" fmla="val 47097"/>
              <a:gd name="adj2" fmla="val -2495"/>
              <a:gd name="adj3" fmla="val 169190"/>
              <a:gd name="adj4" fmla="val -10952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6800" rIns="90000" bIns="4680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499100" y="3273425"/>
            <a:ext cx="14493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7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0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5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8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6" end="3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sp>
        <p:nvSpPr>
          <p:cNvPr id="50180" name="AutoShape 2" descr="How to Convert a Number from Decimal to IEEE 754 Floating Point ..."/>
          <p:cNvSpPr>
            <a:spLocks noChangeAspect="1"/>
          </p:cNvSpPr>
          <p:nvPr/>
        </p:nvSpPr>
        <p:spPr>
          <a:xfrm>
            <a:off x="166688" y="-1825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+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I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5018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60350"/>
            <a:ext cx="3433763" cy="2066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Picture 5" descr="Convert to IEEE 754 floating point - YouTu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3" y="2205038"/>
            <a:ext cx="7200900" cy="441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dirty="0"/>
              <a:t>Solved Example </a:t>
            </a:r>
            <a:endParaRPr lang="en-IN" altLang="en-US" dirty="0"/>
          </a:p>
        </p:txBody>
      </p:sp>
      <p:sp>
        <p:nvSpPr>
          <p:cNvPr id="51203" name="Content Placeholder 6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5120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908050"/>
            <a:ext cx="8945562" cy="5761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pic>
        <p:nvPicPr>
          <p:cNvPr id="7577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4813"/>
            <a:ext cx="9036050" cy="1487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Content Placeholder 6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7577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892300"/>
            <a:ext cx="5938838" cy="4965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38" y="2781300"/>
            <a:ext cx="2371725" cy="55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Addition and Subtraction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Normal binary addition</a:t>
            </a:r>
            <a:endParaRPr lang="en-US" altLang="en-US" dirty="0"/>
          </a:p>
          <a:p>
            <a:r>
              <a:rPr lang="en-US" altLang="en-US" dirty="0"/>
              <a:t>Monitor sign bit for overflow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Take twos compliment of substahend and add to minuend</a:t>
            </a:r>
            <a:endParaRPr lang="en-US" altLang="en-US" dirty="0"/>
          </a:p>
          <a:p>
            <a:pPr lvl="1"/>
            <a:r>
              <a:rPr lang="en-US" altLang="en-US" dirty="0"/>
              <a:t>i.e. a - b = a + (-b)</a:t>
            </a:r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So we only need addition and complement circuits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53251" name="Content Placeholder 4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5325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11213"/>
            <a:ext cx="8362950" cy="5065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54275" name="Content Placeholder 4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IN" altLang="en-US" dirty="0"/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1075"/>
            <a:ext cx="9205913" cy="522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612775"/>
          </a:xfrm>
        </p:spPr>
        <p:txBody>
          <a:bodyPr vert="horz" wrap="square" lIns="91440" tIns="45720" rIns="91440" bIns="45720" anchor="b" anchorCtr="0"/>
          <a:p>
            <a:r>
              <a:rPr lang="en-IN" altLang="en-US" dirty="0"/>
              <a:t>Solve</a:t>
            </a:r>
            <a:endParaRPr lang="en-IN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92150"/>
            <a:ext cx="8178800" cy="6013450"/>
          </a:xfrm>
        </p:spPr>
        <p:txBody>
          <a:bodyPr vert="horz" wrap="square" lIns="91440" tIns="45720" rIns="91440" bIns="45720" anchor="t" anchorCtr="0"/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25.44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178.1875  Single precision: 0 10000110  01100100011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               Double precision: 0  10000000110  01100100011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-309.1875   Single precision: 1 10000111 001101010011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                 Double precision: 1 10000000111 001101010011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0.00635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-125.10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13.54      Single precision: 0 10000100 10110001010001111010111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000" dirty="0"/>
              <a:t>    Double precision: 0 10000000011 10110001010001111010111</a:t>
            </a:r>
            <a:endParaRPr lang="en-IN" alt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IN" altLang="en-US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06400" y="115888"/>
            <a:ext cx="8204200" cy="504825"/>
          </a:xfrm>
        </p:spPr>
        <p:txBody>
          <a:bodyPr vert="horz" wrap="square" lIns="91440" tIns="45720" rIns="91440" bIns="45720" anchor="b" anchorCtr="0"/>
          <a:p>
            <a:r>
              <a:rPr lang="en-IN" altLang="en-US" dirty="0"/>
              <a:t>Solve 0.00635</a:t>
            </a:r>
            <a:endParaRPr lang="en-IN" altLang="en-US" dirty="0"/>
          </a:p>
        </p:txBody>
      </p:sp>
      <p:pic>
        <p:nvPicPr>
          <p:cNvPr id="56323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68313" y="723900"/>
            <a:ext cx="8178800" cy="613410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06400" y="115888"/>
            <a:ext cx="8204200" cy="504825"/>
          </a:xfrm>
        </p:spPr>
        <p:txBody>
          <a:bodyPr vert="horz" wrap="square" lIns="91440" tIns="45720" rIns="91440" bIns="45720" anchor="b" anchorCtr="0"/>
          <a:p>
            <a:r>
              <a:rPr lang="en-IN" altLang="en-US" dirty="0"/>
              <a:t>Solve 0.00635</a:t>
            </a:r>
            <a:endParaRPr lang="en-IN" altLang="en-US" dirty="0"/>
          </a:p>
        </p:txBody>
      </p:sp>
      <p:pic>
        <p:nvPicPr>
          <p:cNvPr id="57347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23850" y="1196975"/>
            <a:ext cx="8178800" cy="61341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FP Arithmetic +/-</a:t>
            </a:r>
            <a:endParaRPr lang="en-US" altLang="en-US" dirty="0"/>
          </a:p>
        </p:txBody>
      </p:sp>
      <p:sp>
        <p:nvSpPr>
          <p:cNvPr id="583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Check for zeros</a:t>
            </a:r>
            <a:endParaRPr lang="en-US" altLang="en-US" dirty="0"/>
          </a:p>
          <a:p>
            <a:r>
              <a:rPr lang="en-US" altLang="en-US" dirty="0"/>
              <a:t>Align significands (adjusting exponents)</a:t>
            </a:r>
            <a:endParaRPr lang="en-US" altLang="en-US" dirty="0"/>
          </a:p>
          <a:p>
            <a:r>
              <a:rPr lang="en-US" altLang="en-US" dirty="0"/>
              <a:t>Add or subtract significands</a:t>
            </a:r>
            <a:endParaRPr lang="en-US" altLang="en-US" dirty="0"/>
          </a:p>
          <a:p>
            <a:r>
              <a:rPr lang="en-US" altLang="en-US" dirty="0"/>
              <a:t>Normalize result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IN" altLang="en-US" b="1" dirty="0"/>
              <a:t>Floating Point Addition</a:t>
            </a:r>
            <a:br>
              <a:rPr lang="en-IN" altLang="en-US" dirty="0"/>
            </a:br>
            <a:endParaRPr lang="en-IN" altLang="en-US" dirty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IN" altLang="en-US" dirty="0"/>
              <a:t>  Add the following two decimal numbers in scientific notation: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pPr>
              <a:buNone/>
            </a:pPr>
            <a:r>
              <a:rPr lang="en-IN" altLang="en-US" dirty="0"/>
              <a:t>8.70 × 10</a:t>
            </a:r>
            <a:r>
              <a:rPr lang="en-IN" altLang="en-US" baseline="30000" dirty="0"/>
              <a:t>-1</a:t>
            </a:r>
            <a:r>
              <a:rPr lang="en-IN" altLang="en-US" dirty="0"/>
              <a:t> with 9.95 × 10</a:t>
            </a:r>
            <a:r>
              <a:rPr lang="en-IN" altLang="en-US" baseline="30000" dirty="0"/>
              <a:t>1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</a:t>
            </a:r>
            <a:r>
              <a:rPr lang="en-IN" altLang="en-US" dirty="0">
                <a:solidFill>
                  <a:srgbClr val="FF0000"/>
                </a:solidFill>
              </a:rPr>
              <a:t>Rewrite</a:t>
            </a:r>
            <a:r>
              <a:rPr lang="en-IN" altLang="en-US" dirty="0"/>
              <a:t> the smaller number such that its exponent matches with the exponent of the larger number.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pPr>
              <a:buNone/>
            </a:pPr>
            <a:r>
              <a:rPr lang="en-IN" altLang="en-US" dirty="0"/>
              <a:t>8.70 × 10</a:t>
            </a:r>
            <a:r>
              <a:rPr lang="en-IN" altLang="en-US" baseline="30000" dirty="0"/>
              <a:t>-1</a:t>
            </a:r>
            <a:r>
              <a:rPr lang="en-IN" altLang="en-US" dirty="0"/>
              <a:t> = 0.087 × 10</a:t>
            </a:r>
            <a:r>
              <a:rPr lang="en-IN" altLang="en-US" baseline="30000" dirty="0"/>
              <a:t>1</a:t>
            </a:r>
            <a:endParaRPr lang="en-I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95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197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IN" altLang="en-US" dirty="0"/>
              <a:t> </a:t>
            </a:r>
            <a:r>
              <a:rPr lang="en-IN" altLang="en-US" dirty="0">
                <a:solidFill>
                  <a:srgbClr val="FF0000"/>
                </a:solidFill>
              </a:rPr>
              <a:t>Add</a:t>
            </a:r>
            <a:r>
              <a:rPr lang="en-IN" altLang="en-US" dirty="0"/>
              <a:t> the mantissas</a:t>
            </a:r>
            <a:br>
              <a:rPr lang="en-IN" altLang="en-US" dirty="0"/>
            </a:br>
            <a:endParaRPr lang="en-IN" altLang="en-US" dirty="0"/>
          </a:p>
          <a:p>
            <a:pPr>
              <a:buNone/>
            </a:pPr>
            <a:r>
              <a:rPr lang="en-IN" altLang="en-US" dirty="0"/>
              <a:t>9.95 + 0.087 = 10.037 and 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pPr>
              <a:buNone/>
            </a:pPr>
            <a:r>
              <a:rPr lang="en-IN" altLang="en-US" dirty="0"/>
              <a:t>write the sum 10.037 × 10</a:t>
            </a:r>
            <a:r>
              <a:rPr lang="en-IN" altLang="en-US" baseline="30000" dirty="0"/>
              <a:t>1</a:t>
            </a:r>
            <a:endParaRPr lang="en-IN" altLang="en-US" dirty="0"/>
          </a:p>
          <a:p>
            <a:endParaRPr lang="en-IN" altLang="en-US" dirty="0"/>
          </a:p>
          <a:p>
            <a:pPr>
              <a:buNone/>
            </a:pPr>
            <a:r>
              <a:rPr lang="en-IN" altLang="en-US" dirty="0"/>
              <a:t>  Put the result in </a:t>
            </a:r>
            <a:r>
              <a:rPr lang="en-IN" altLang="en-US" dirty="0">
                <a:solidFill>
                  <a:srgbClr val="FF0000"/>
                </a:solidFill>
              </a:rPr>
              <a:t>Normalised Form</a:t>
            </a:r>
            <a:endParaRPr lang="en-IN" alt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altLang="en-US" dirty="0"/>
              <a:t> 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10.037 × 10</a:t>
            </a:r>
            <a:r>
              <a:rPr lang="en-IN" altLang="en-US" baseline="30000" dirty="0"/>
              <a:t>1</a:t>
            </a:r>
            <a:r>
              <a:rPr lang="en-IN" altLang="en-US" dirty="0"/>
              <a:t> = 1.0037 × 10</a:t>
            </a:r>
            <a:r>
              <a:rPr lang="en-IN" altLang="en-US" baseline="30000" dirty="0"/>
              <a:t>2</a:t>
            </a:r>
            <a:r>
              <a:rPr lang="en-IN" altLang="en-US" dirty="0"/>
              <a:t> 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(shift mantissa, adjust exponent)</a:t>
            </a:r>
            <a:endParaRPr lang="en-IN" altLang="en-US" dirty="0"/>
          </a:p>
          <a:p>
            <a:endParaRPr lang="en-I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2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48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76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112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114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143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IN" altLang="en-US" dirty="0"/>
              <a:t>   Check for overflow/underflow of the exponent after normalisation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r>
              <a:rPr lang="en-IN" altLang="en-US" b="1" dirty="0"/>
              <a:t>Overflow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The exponent is too </a:t>
            </a:r>
            <a:r>
              <a:rPr lang="en-IN" altLang="en-US" i="1" dirty="0"/>
              <a:t>large</a:t>
            </a:r>
            <a:r>
              <a:rPr lang="en-IN" altLang="en-US" dirty="0"/>
              <a:t> to be represented in the Exponent field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r>
              <a:rPr lang="en-IN" altLang="en-US" b="1" dirty="0"/>
              <a:t>Underflow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The number is too </a:t>
            </a:r>
            <a:r>
              <a:rPr lang="en-IN" altLang="en-US" i="1" dirty="0"/>
              <a:t>small</a:t>
            </a:r>
            <a:r>
              <a:rPr lang="en-IN" altLang="en-US" dirty="0"/>
              <a:t> to be represented in the Exponent field</a:t>
            </a:r>
            <a:endParaRPr lang="en-IN" altLang="en-US" dirty="0"/>
          </a:p>
          <a:p>
            <a:endParaRPr lang="en-I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buNone/>
            </a:pPr>
            <a:r>
              <a:rPr lang="en-IN" altLang="en-US" dirty="0">
                <a:solidFill>
                  <a:srgbClr val="FF0000"/>
                </a:solidFill>
              </a:rPr>
              <a:t>Round</a:t>
            </a:r>
            <a:r>
              <a:rPr lang="en-IN" altLang="en-US" dirty="0"/>
              <a:t> the result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If the mantissa does not fit in the space reserved for it, it has to be rounded off.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pPr>
              <a:buNone/>
            </a:pPr>
            <a:r>
              <a:rPr lang="en-IN" altLang="en-US" dirty="0"/>
              <a:t>For Example: If only 4 digits are allowed for             		    mantissa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pPr>
              <a:buNone/>
            </a:pPr>
            <a:r>
              <a:rPr lang="en-IN" altLang="en-US" dirty="0"/>
              <a:t>1.0037 × 10</a:t>
            </a:r>
            <a:r>
              <a:rPr lang="en-IN" altLang="en-US" baseline="30000" dirty="0"/>
              <a:t>2</a:t>
            </a:r>
            <a:r>
              <a:rPr lang="en-IN" altLang="en-US" dirty="0"/>
              <a:t> ===&gt; 1.004 × 10</a:t>
            </a:r>
            <a:r>
              <a:rPr lang="en-IN" altLang="en-US" baseline="30000" dirty="0"/>
              <a:t>2</a:t>
            </a:r>
            <a:endParaRPr lang="en-I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95288" y="-19050"/>
            <a:ext cx="8204200" cy="838200"/>
          </a:xfrm>
        </p:spPr>
        <p:txBody>
          <a:bodyPr vert="horz" wrap="square" lIns="91440" tIns="45720" rIns="91440" bIns="45720" anchor="b" anchorCtr="0"/>
          <a:p>
            <a:r>
              <a:rPr lang="en-IN" altLang="en-US" dirty="0"/>
              <a:t>Example of 2’s Compliment</a:t>
            </a:r>
            <a:endParaRPr lang="en-IN" altLang="en-US" dirty="0"/>
          </a:p>
        </p:txBody>
      </p:sp>
      <p:pic>
        <p:nvPicPr>
          <p:cNvPr id="57346" name="Picture 2" descr="C program to find twos complement of a binary number - Codeforw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825" y="1125538"/>
            <a:ext cx="4233863" cy="237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981075"/>
            <a:ext cx="4741863" cy="1943100"/>
          </a:xfrm>
        </p:spPr>
      </p:pic>
      <p:pic>
        <p:nvPicPr>
          <p:cNvPr id="5735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3500438"/>
            <a:ext cx="4891087" cy="158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317500" y="-315912"/>
            <a:ext cx="8204200" cy="838200"/>
          </a:xfrm>
        </p:spPr>
        <p:txBody>
          <a:bodyPr vert="horz" wrap="square" lIns="91440" tIns="45720" rIns="91440" bIns="45720" anchor="b" anchorCtr="0"/>
          <a:p>
            <a:r>
              <a:rPr lang="en-GB" altLang="en-US" sz="1800" dirty="0"/>
              <a:t>FP Addition &amp; Subtraction Flowchart</a:t>
            </a:r>
            <a:endParaRPr lang="en-GB" altLang="en-US" sz="1800" dirty="0"/>
          </a:p>
        </p:txBody>
      </p:sp>
      <p:pic>
        <p:nvPicPr>
          <p:cNvPr id="63491" name="Picture 4"/>
          <p:cNvPicPr>
            <a:picLocks noChangeAspect="1"/>
          </p:cNvPicPr>
          <p:nvPr/>
        </p:nvPicPr>
        <p:blipFill>
          <a:blip r:embed="rId1"/>
          <a:srcRect l="3325" r="2791" b="14851"/>
          <a:stretch>
            <a:fillRect/>
          </a:stretch>
        </p:blipFill>
        <p:spPr>
          <a:xfrm>
            <a:off x="-12700" y="549275"/>
            <a:ext cx="9359900" cy="6215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FP Arithmetic </a:t>
            </a:r>
            <a:r>
              <a:rPr lang="en-US" altLang="en-US" dirty="0">
                <a:latin typeface="Arial" panose="020B0604020202020204" pitchFamily="34" charset="0"/>
              </a:rPr>
              <a:t>x/</a:t>
            </a:r>
            <a:r>
              <a:rPr lang="en-US" altLang="en-US" b="1" dirty="0">
                <a:sym typeface="Symbol" panose="05050102010706020507" pitchFamily="18" charset="2"/>
              </a:rPr>
              <a:t>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en-US" dirty="0"/>
              <a:t>Check for zero</a:t>
            </a:r>
            <a:endParaRPr lang="en-US" altLang="en-US" dirty="0"/>
          </a:p>
          <a:p>
            <a:r>
              <a:rPr lang="en-US" altLang="en-US" dirty="0"/>
              <a:t>Add/subtract exponents </a:t>
            </a:r>
            <a:endParaRPr lang="en-US" altLang="en-US" dirty="0"/>
          </a:p>
          <a:p>
            <a:r>
              <a:rPr lang="en-US" altLang="en-US" dirty="0"/>
              <a:t>Multiply/divide significands (watch sign)</a:t>
            </a:r>
            <a:endParaRPr lang="en-US" altLang="en-US" dirty="0"/>
          </a:p>
          <a:p>
            <a:r>
              <a:rPr lang="en-US" altLang="en-US" dirty="0"/>
              <a:t>Normalize</a:t>
            </a:r>
            <a:endParaRPr lang="en-US" altLang="en-US" dirty="0"/>
          </a:p>
          <a:p>
            <a:r>
              <a:rPr lang="en-US" altLang="en-US" dirty="0"/>
              <a:t>Round</a:t>
            </a:r>
            <a:endParaRPr lang="en-US" altLang="en-US" dirty="0"/>
          </a:p>
          <a:p>
            <a:r>
              <a:rPr lang="en-US" altLang="en-US" dirty="0"/>
              <a:t>All intermediate results should be in double length storage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Floating Point Multiplication</a:t>
            </a:r>
            <a:endParaRPr lang="en-US" altLang="en-US" dirty="0"/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1"/>
          <a:srcRect b="9221"/>
          <a:stretch>
            <a:fillRect/>
          </a:stretch>
        </p:blipFill>
        <p:spPr>
          <a:xfrm>
            <a:off x="1981200" y="1090613"/>
            <a:ext cx="5172075" cy="5767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en-US" dirty="0"/>
              <a:t>Floating Point Division</a:t>
            </a:r>
            <a:endParaRPr lang="en-US" altLang="en-US" dirty="0"/>
          </a:p>
        </p:txBody>
      </p:sp>
      <p:pic>
        <p:nvPicPr>
          <p:cNvPr id="66563" name="Picture 3"/>
          <p:cNvPicPr>
            <a:picLocks noChangeAspect="1"/>
          </p:cNvPicPr>
          <p:nvPr/>
        </p:nvPicPr>
        <p:blipFill>
          <a:blip r:embed="rId1"/>
          <a:srcRect b="10420"/>
          <a:stretch>
            <a:fillRect/>
          </a:stretch>
        </p:blipFill>
        <p:spPr>
          <a:xfrm>
            <a:off x="2057400" y="1090613"/>
            <a:ext cx="5172075" cy="5691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Title 2"/>
          <p:cNvSpPr>
            <a:spLocks noGrp="1"/>
          </p:cNvSpPr>
          <p:nvPr>
            <p:ph type="title"/>
          </p:nvPr>
        </p:nvSpPr>
        <p:spPr>
          <a:xfrm>
            <a:off x="395288" y="476250"/>
            <a:ext cx="9217025" cy="838200"/>
          </a:xfrm>
        </p:spPr>
        <p:txBody>
          <a:bodyPr vert="horz" wrap="square" lIns="91440" tIns="45720" rIns="91440" bIns="45720" anchor="b" anchorCtr="0"/>
          <a:p>
            <a:br>
              <a:rPr lang="en-IN" altLang="en-US" sz="2400" b="1" dirty="0"/>
            </a:br>
            <a:br>
              <a:rPr lang="en-IN" altLang="en-US" sz="2400" b="1" dirty="0"/>
            </a:br>
            <a:br>
              <a:rPr lang="en-IN" altLang="en-US" sz="2400" b="1" dirty="0"/>
            </a:br>
            <a:br>
              <a:rPr lang="en-IN" altLang="en-US" sz="2400" b="1" dirty="0"/>
            </a:br>
            <a:br>
              <a:rPr lang="en-IN" altLang="en-US" sz="2400" dirty="0"/>
            </a:br>
            <a:br>
              <a:rPr lang="en-IN" altLang="en-US" sz="2400" dirty="0"/>
            </a:br>
            <a:br>
              <a:rPr lang="en-IN" altLang="en-US" sz="2400" dirty="0"/>
            </a:br>
            <a:br>
              <a:rPr lang="en-IN" altLang="en-US" sz="2400" dirty="0"/>
            </a:br>
            <a:br>
              <a:rPr lang="en-IN" altLang="en-US" sz="2400" dirty="0"/>
            </a:br>
            <a:r>
              <a:rPr lang="en-IN" altLang="en-US" sz="2400" b="1" dirty="0"/>
              <a:t>Example addition in binary  </a:t>
            </a:r>
            <a:r>
              <a:rPr lang="en-IN" altLang="en-US" sz="2400" u="sng" dirty="0"/>
              <a:t>Perform 0.5 + (-0.4375)</a:t>
            </a:r>
            <a:br>
              <a:rPr lang="en-IN" altLang="en-US" sz="2400" u="sng" dirty="0"/>
            </a:br>
            <a:endParaRPr lang="en-IN" altLang="en-US" sz="2400" dirty="0"/>
          </a:p>
        </p:txBody>
      </p:sp>
      <p:sp>
        <p:nvSpPr>
          <p:cNvPr id="67587" name="Content Placeholder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algn="just">
              <a:buNone/>
            </a:pPr>
            <a:r>
              <a:rPr lang="en-IN" altLang="en-US" sz="2000" dirty="0"/>
              <a:t>0.5 = 0.1 × 2</a:t>
            </a:r>
            <a:r>
              <a:rPr lang="en-IN" altLang="en-US" sz="2000" baseline="30000" dirty="0"/>
              <a:t>0</a:t>
            </a:r>
            <a:r>
              <a:rPr lang="en-IN" altLang="en-US" sz="2000" dirty="0"/>
              <a:t> = 1.000 × 2</a:t>
            </a:r>
            <a:r>
              <a:rPr lang="en-IN" altLang="en-US" sz="2000" baseline="30000" dirty="0"/>
              <a:t>-1</a:t>
            </a:r>
            <a:r>
              <a:rPr lang="en-IN" altLang="en-US" sz="2000" dirty="0"/>
              <a:t> (normalised)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-0.4375 = -0.0111 × 2</a:t>
            </a:r>
            <a:r>
              <a:rPr lang="en-IN" altLang="en-US" sz="2000" baseline="30000" dirty="0"/>
              <a:t>0</a:t>
            </a:r>
            <a:r>
              <a:rPr lang="en-IN" altLang="en-US" sz="2000" dirty="0"/>
              <a:t> = -1.110 × 2</a:t>
            </a:r>
            <a:r>
              <a:rPr lang="en-IN" altLang="en-US" sz="2000" baseline="30000" dirty="0"/>
              <a:t>-2</a:t>
            </a:r>
            <a:r>
              <a:rPr lang="en-IN" altLang="en-US" sz="2000" dirty="0"/>
              <a:t> (normalised)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Rewrite the smaller number such that its exponent matches with the exponent of the larger number.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-1.110 × 2</a:t>
            </a:r>
            <a:r>
              <a:rPr lang="en-IN" altLang="en-US" sz="2000" baseline="30000" dirty="0"/>
              <a:t>-2</a:t>
            </a:r>
            <a:r>
              <a:rPr lang="en-IN" altLang="en-US" sz="2000" dirty="0"/>
              <a:t> = -0.1110 × 2</a:t>
            </a:r>
            <a:r>
              <a:rPr lang="en-IN" altLang="en-US" sz="2000" baseline="30000" dirty="0"/>
              <a:t>-1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Add the mantissas: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1.000 × 2</a:t>
            </a:r>
            <a:r>
              <a:rPr lang="en-IN" altLang="en-US" sz="2000" baseline="30000" dirty="0"/>
              <a:t>-1</a:t>
            </a:r>
            <a:r>
              <a:rPr lang="en-IN" altLang="en-US" sz="2000" dirty="0"/>
              <a:t> + -0.1110 × 2</a:t>
            </a:r>
            <a:r>
              <a:rPr lang="en-IN" altLang="en-US" sz="2000" baseline="30000" dirty="0"/>
              <a:t>-1</a:t>
            </a:r>
            <a:r>
              <a:rPr lang="en-IN" altLang="en-US" sz="2000" dirty="0"/>
              <a:t> = 0.001 × 2</a:t>
            </a:r>
            <a:r>
              <a:rPr lang="en-IN" altLang="en-US" sz="2000" baseline="30000" dirty="0"/>
              <a:t>-1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Normalise the sum, checking for overflow/underflow: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0.001 × 2</a:t>
            </a:r>
            <a:r>
              <a:rPr lang="en-IN" altLang="en-US" sz="2000" baseline="30000" dirty="0"/>
              <a:t>-1</a:t>
            </a:r>
            <a:r>
              <a:rPr lang="en-IN" altLang="en-US" sz="2000" dirty="0"/>
              <a:t> = 1.000 × 2</a:t>
            </a:r>
            <a:r>
              <a:rPr lang="en-IN" altLang="en-US" sz="2000" baseline="30000" dirty="0"/>
              <a:t>-4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-126 &lt;= -4 &lt;= 127 ===&gt; No overflow or underflow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Round the sum: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The sum fits in 4 bits so rounding is not required</a:t>
            </a:r>
            <a:endParaRPr lang="en-IN" altLang="en-US" sz="2000" dirty="0"/>
          </a:p>
          <a:p>
            <a:pPr marL="0" indent="0" algn="just">
              <a:buNone/>
            </a:pPr>
            <a:r>
              <a:rPr lang="en-IN" altLang="en-US" sz="2000" dirty="0"/>
              <a:t>Check: 1.000 × 2</a:t>
            </a:r>
            <a:r>
              <a:rPr lang="en-IN" altLang="en-US" sz="2000" baseline="30000" dirty="0"/>
              <a:t>-4</a:t>
            </a:r>
            <a:r>
              <a:rPr lang="en-IN" altLang="en-US" sz="2000" dirty="0"/>
              <a:t> = 0.0625 which is equal to 0.5 - 0.4375</a:t>
            </a:r>
            <a:endParaRPr lang="en-IN" altLang="en-US" sz="2000" dirty="0"/>
          </a:p>
          <a:p>
            <a:pPr marL="0" indent="0" algn="just">
              <a:buNone/>
            </a:pPr>
            <a:br>
              <a:rPr lang="en-IN" altLang="en-US" sz="2000" dirty="0"/>
            </a:br>
            <a:endParaRPr lang="en-IN" altLang="en-US" sz="2000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400050" y="-22225"/>
            <a:ext cx="8851900" cy="642938"/>
          </a:xfrm>
        </p:spPr>
        <p:txBody>
          <a:bodyPr vert="horz" wrap="square" lIns="91440" tIns="45720" rIns="91440" bIns="45720" anchor="b" anchorCtr="0"/>
          <a:p>
            <a:r>
              <a:rPr lang="en-US" altLang="en-US" dirty="0"/>
              <a:t>Hardware for Addition and Subtraction</a:t>
            </a:r>
            <a:endParaRPr lang="en-US" altLang="en-US" dirty="0"/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1"/>
          <a:srcRect b="16029"/>
          <a:stretch>
            <a:fillRect/>
          </a:stretch>
        </p:blipFill>
        <p:spPr>
          <a:xfrm>
            <a:off x="0" y="611188"/>
            <a:ext cx="9144000" cy="6281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395288" y="-242887"/>
            <a:ext cx="8204200" cy="838200"/>
          </a:xfrm>
        </p:spPr>
        <p:txBody>
          <a:bodyPr vert="horz" wrap="square" lIns="91440" tIns="45720" rIns="91440" bIns="45720" anchor="b" anchorCtr="0"/>
          <a:p>
            <a:r>
              <a:rPr lang="en-US" altLang="en-US" dirty="0"/>
              <a:t>Booth’s Algorithm</a:t>
            </a:r>
            <a:endParaRPr lang="en-US" altLang="en-US" dirty="0"/>
          </a:p>
        </p:txBody>
      </p:sp>
      <p:pic>
        <p:nvPicPr>
          <p:cNvPr id="9219" name="Picture 5" descr="Understanding 2's complement multiplication using Booth's ..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1123950"/>
            <a:ext cx="4032250" cy="5291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itle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endParaRPr lang="en-I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endParaRPr lang="en-IN" altLang="en-US" dirty="0"/>
          </a:p>
          <a:p>
            <a:pPr marL="1828800" lvl="4" indent="0">
              <a:buNone/>
            </a:pPr>
            <a:r>
              <a:rPr lang="en-IN" altLang="en-US" sz="2400" dirty="0"/>
              <a:t>M =7</a:t>
            </a:r>
            <a:endParaRPr lang="en-IN" altLang="en-US" sz="2400" dirty="0"/>
          </a:p>
          <a:p>
            <a:pPr marL="1828800" lvl="4" indent="0">
              <a:buNone/>
            </a:pPr>
            <a:r>
              <a:rPr lang="en-IN" altLang="en-US" sz="2400" dirty="0"/>
              <a:t>Q =3 </a:t>
            </a:r>
            <a:endParaRPr lang="en-IN" altLang="en-US" sz="2400" dirty="0"/>
          </a:p>
          <a:p>
            <a:pPr marL="1828800" lvl="4" indent="0">
              <a:buNone/>
            </a:pPr>
            <a:r>
              <a:rPr lang="en-IN" altLang="en-US" sz="2400" dirty="0"/>
              <a:t>   M = 0 1 1 1 </a:t>
            </a:r>
            <a:endParaRPr lang="en-IN" altLang="en-US" sz="2400" dirty="0"/>
          </a:p>
          <a:p>
            <a:pPr marL="1828800" lvl="4" indent="0">
              <a:buNone/>
            </a:pPr>
            <a:r>
              <a:rPr lang="en-IN" altLang="en-US" sz="2400" dirty="0"/>
              <a:t>   Q = 0 0 1 1 </a:t>
            </a:r>
            <a:endParaRPr lang="en-IN" altLang="en-US" sz="2400" dirty="0"/>
          </a:p>
          <a:p>
            <a:pPr marL="1828800" lvl="4" indent="0">
              <a:buNone/>
            </a:pPr>
            <a:r>
              <a:rPr lang="en-IN" altLang="en-US" sz="2400" dirty="0"/>
              <a:t> - M = 1 0 0 1 </a:t>
            </a:r>
            <a:endParaRPr lang="en-IN" alt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27088" y="1196975"/>
          <a:ext cx="7705725" cy="258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575"/>
                <a:gridCol w="2568575"/>
                <a:gridCol w="2568575"/>
              </a:tblGrid>
              <a:tr h="365830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Q0</a:t>
                      </a:r>
                      <a:endParaRPr lang="en-IN" sz="18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Q-1</a:t>
                      </a:r>
                      <a:endParaRPr lang="en-IN" sz="18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Result</a:t>
                      </a:r>
                      <a:endParaRPr lang="en-IN" sz="1800" dirty="0"/>
                    </a:p>
                  </a:txBody>
                  <a:tcPr marL="91450" marR="91450" marT="45729" marB="45729"/>
                </a:tc>
              </a:tr>
              <a:tr h="457287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 rowSpan="2">
                  <a:txBody>
                    <a:bodyPr/>
                    <a:lstStyle/>
                    <a:p>
                      <a:r>
                        <a:rPr lang="en-IN" sz="1800" dirty="0" smtClean="0"/>
                        <a:t>Only shift</a:t>
                      </a:r>
                      <a:endParaRPr lang="en-IN" sz="1800" dirty="0"/>
                    </a:p>
                  </a:txBody>
                  <a:tcPr marL="91450" marR="91450" marT="45729" marB="45729"/>
                </a:tc>
              </a:tr>
              <a:tr h="457287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 vMerge="1">
                  <a:tcPr/>
                </a:tc>
              </a:tr>
              <a:tr h="538921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A=A + M ,then shift</a:t>
                      </a:r>
                      <a:endParaRPr lang="en-IN" sz="1800" dirty="0"/>
                    </a:p>
                  </a:txBody>
                  <a:tcPr marL="91450" marR="91450" marT="45729" marB="45729"/>
                </a:tc>
              </a:tr>
              <a:tr h="769888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91450" marR="91450" marT="45729" marB="457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smtClean="0"/>
                        <a:t>A= A – M , then shift</a:t>
                      </a:r>
                      <a:endParaRPr lang="en-IN" sz="1800" dirty="0" smtClean="0"/>
                    </a:p>
                    <a:p>
                      <a:endParaRPr lang="en-IN" sz="1800" dirty="0"/>
                    </a:p>
                  </a:txBody>
                  <a:tcPr marL="91450" marR="91450" marT="45729" marB="4572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9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6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jp2">
  <a:themeElements>
    <a:clrScheme name="ajp2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jp2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jp2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jp2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jp2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Settings\adrian\Application Data\Microsoft\Templates\ajp2.pot</Template>
  <TotalTime>0</TotalTime>
  <Words>5605</Words>
  <Application>WPS Presentation</Application>
  <PresentationFormat/>
  <Paragraphs>346</Paragraphs>
  <Slides>64</Slides>
  <Notes>24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Arial</vt:lpstr>
      <vt:lpstr>SimSun</vt:lpstr>
      <vt:lpstr>Wingdings</vt:lpstr>
      <vt:lpstr>Times New Roman</vt:lpstr>
      <vt:lpstr>Arial Black</vt:lpstr>
      <vt:lpstr>Microsoft YaHei</vt:lpstr>
      <vt:lpstr>Arial Unicode MS</vt:lpstr>
      <vt:lpstr>Courier New</vt:lpstr>
      <vt:lpstr>Symbol</vt:lpstr>
      <vt:lpstr>Tahoma</vt:lpstr>
      <vt:lpstr>ajp2</vt:lpstr>
      <vt:lpstr>William Stallings  Computer Organization  and Architecture 6th Edition</vt:lpstr>
      <vt:lpstr>PowerPoint 演示文稿</vt:lpstr>
      <vt:lpstr>Arithmetic &amp; Logic Unit</vt:lpstr>
      <vt:lpstr>ALU Inputs and Outputs</vt:lpstr>
      <vt:lpstr>Addition and Subtraction</vt:lpstr>
      <vt:lpstr>Example of 2’s Compliment</vt:lpstr>
      <vt:lpstr>Hardware for Addition and Subtraction</vt:lpstr>
      <vt:lpstr>Booth’s Algorithm</vt:lpstr>
      <vt:lpstr>PowerPoint 演示文稿</vt:lpstr>
      <vt:lpstr>Example of Booth’s Algorithm:7(M)*3(Q)</vt:lpstr>
      <vt:lpstr>PowerPoint 演示文稿</vt:lpstr>
      <vt:lpstr>PowerPoint 演示文稿</vt:lpstr>
      <vt:lpstr>Examples-size of n determines answer</vt:lpstr>
      <vt:lpstr>Booths Recoding / Bit pair recording </vt:lpstr>
      <vt:lpstr>PowerPoint 演示文稿</vt:lpstr>
      <vt:lpstr>PowerPoint 演示文稿</vt:lpstr>
      <vt:lpstr>PowerPoint 演示文稿</vt:lpstr>
      <vt:lpstr>PowerPoint 演示文稿</vt:lpstr>
      <vt:lpstr>Booths Recoding / Bit pair recoding </vt:lpstr>
      <vt:lpstr>PowerPoint 演示文稿</vt:lpstr>
      <vt:lpstr>Division</vt:lpstr>
      <vt:lpstr>Division of Unsigned Binary Integers</vt:lpstr>
      <vt:lpstr>Flowchart for Restoring  Division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Solve using Restoring Division	</vt:lpstr>
      <vt:lpstr>PowerPoint 演示文稿</vt:lpstr>
      <vt:lpstr>PowerPoint 演示文稿</vt:lpstr>
      <vt:lpstr>PowerPoint 演示文稿</vt:lpstr>
      <vt:lpstr>Solve using Non Restoring</vt:lpstr>
      <vt:lpstr>Division of signed numbers</vt:lpstr>
      <vt:lpstr>PowerPoint 演示文稿</vt:lpstr>
      <vt:lpstr>PowerPoint 演示文稿</vt:lpstr>
      <vt:lpstr>Floating Point</vt:lpstr>
      <vt:lpstr>Floating Point</vt:lpstr>
      <vt:lpstr>Floating Point Examples</vt:lpstr>
      <vt:lpstr>Signs for Floating Point</vt:lpstr>
      <vt:lpstr>Expressible Numbers</vt:lpstr>
      <vt:lpstr>IEEE 754</vt:lpstr>
      <vt:lpstr>IEEE 754 Formats</vt:lpstr>
      <vt:lpstr>Steps		</vt:lpstr>
      <vt:lpstr>PowerPoint 演示文稿</vt:lpstr>
      <vt:lpstr>Solved Example </vt:lpstr>
      <vt:lpstr>PowerPoint 演示文稿</vt:lpstr>
      <vt:lpstr>PowerPoint 演示文稿</vt:lpstr>
      <vt:lpstr>PowerPoint 演示文稿</vt:lpstr>
      <vt:lpstr>Solve</vt:lpstr>
      <vt:lpstr>Solve 0.00635</vt:lpstr>
      <vt:lpstr>Solve 0.00635</vt:lpstr>
      <vt:lpstr>FP Arithmetic +/-</vt:lpstr>
      <vt:lpstr>Floating Point Addition </vt:lpstr>
      <vt:lpstr>PowerPoint 演示文稿</vt:lpstr>
      <vt:lpstr>PowerPoint 演示文稿</vt:lpstr>
      <vt:lpstr>PowerPoint 演示文稿</vt:lpstr>
      <vt:lpstr>FP Addition &amp; Subtraction Flowchart</vt:lpstr>
      <vt:lpstr>FP Arithmetic x/</vt:lpstr>
      <vt:lpstr>Floating Point Multiplication</vt:lpstr>
      <vt:lpstr>Floating Point Division</vt:lpstr>
      <vt:lpstr>         Example addition in binary  Perform 0.5 + (-0.4375)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Processing Unit</dc:title>
  <dc:creator>Adrian &amp; Wendy</dc:creator>
  <cp:lastModifiedBy>Sheetal Pereira</cp:lastModifiedBy>
  <cp:revision>196</cp:revision>
  <dcterms:created xsi:type="dcterms:W3CDTF">1998-09-23T09:06:00Z</dcterms:created>
  <dcterms:modified xsi:type="dcterms:W3CDTF">2025-07-23T07:04:07Z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310E45FD3E0A4F33A8850025621FA04C_13</vt:lpwstr>
  </property>
  <property fmtid="{D5CDD505-2E9C-101B-9397-08002B2CF9AE}" pid="3" name="KSOProductBuildVer">
    <vt:lpwstr>1033-12.2.0.21931</vt:lpwstr>
  </property>
</Properties>
</file>